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7" r:id="rId2"/>
    <p:sldId id="265" r:id="rId3"/>
    <p:sldId id="261" r:id="rId4"/>
    <p:sldId id="263" r:id="rId5"/>
    <p:sldId id="262" r:id="rId6"/>
    <p:sldId id="264" r:id="rId7"/>
    <p:sldId id="266" r:id="rId8"/>
    <p:sldId id="267" r:id="rId9"/>
    <p:sldId id="269" r:id="rId10"/>
    <p:sldId id="270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08"/>
  </p:normalViewPr>
  <p:slideViewPr>
    <p:cSldViewPr snapToGrid="0">
      <p:cViewPr varScale="1">
        <p:scale>
          <a:sx n="123" d="100"/>
          <a:sy n="123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8BF8-B84F-E045-98BA-AF2067F452A6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FC1BB-8544-F749-9FF8-21E1D4978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2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EA6B5FA1-E147-B085-C96F-64C7BAF86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>
            <a:extLst>
              <a:ext uri="{FF2B5EF4-FFF2-40B4-BE49-F238E27FC236}">
                <a16:creationId xmlns:a16="http://schemas.microsoft.com/office/drawing/2014/main" id="{21461361-8A1A-6725-DF43-82CB64E2F6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>
            <a:extLst>
              <a:ext uri="{FF2B5EF4-FFF2-40B4-BE49-F238E27FC236}">
                <a16:creationId xmlns:a16="http://schemas.microsoft.com/office/drawing/2014/main" id="{EA6C26A3-29C8-34DF-AE53-3AA470CBAA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3865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91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6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73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3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64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40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88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863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82BA45D2-873A-161D-C804-0EC83C993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>
            <a:extLst>
              <a:ext uri="{FF2B5EF4-FFF2-40B4-BE49-F238E27FC236}">
                <a16:creationId xmlns:a16="http://schemas.microsoft.com/office/drawing/2014/main" id="{139A9AB1-7727-4928-E0F3-DEBE4095F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" name="Shape 96">
            <a:extLst>
              <a:ext uri="{FF2B5EF4-FFF2-40B4-BE49-F238E27FC236}">
                <a16:creationId xmlns:a16="http://schemas.microsoft.com/office/drawing/2014/main" id="{F763071A-75FC-7320-D677-05EC3EB28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53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9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5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1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4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6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6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1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0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5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6F60-86E2-0E41-95C7-C0FFE61F4A8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69676-2426-684D-A270-4CC3B32E515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hape 17">
            <a:extLst>
              <a:ext uri="{FF2B5EF4-FFF2-40B4-BE49-F238E27FC236}">
                <a16:creationId xmlns:a16="http://schemas.microsoft.com/office/drawing/2014/main" id="{C54BDF05-811C-FDA2-E4C2-B06A5082ACE4}"/>
              </a:ext>
            </a:extLst>
          </p:cNvPr>
          <p:cNvPicPr preferRelativeResize="0"/>
          <p:nvPr userDrawn="1"/>
        </p:nvPicPr>
        <p:blipFill>
          <a:blip r:embed="rId13"/>
          <a:stretch>
            <a:fillRect/>
          </a:stretch>
        </p:blipFill>
        <p:spPr>
          <a:xfrm>
            <a:off x="7010400" y="6026946"/>
            <a:ext cx="2087562" cy="619124"/>
          </a:xfrm>
          <a:prstGeom prst="rect">
            <a:avLst/>
          </a:prstGeom>
        </p:spPr>
      </p:pic>
      <p:pic>
        <p:nvPicPr>
          <p:cNvPr id="8" name="Shape 18">
            <a:extLst>
              <a:ext uri="{FF2B5EF4-FFF2-40B4-BE49-F238E27FC236}">
                <a16:creationId xmlns:a16="http://schemas.microsoft.com/office/drawing/2014/main" id="{48F32706-FD3B-3455-B833-206F38C9A290}"/>
              </a:ext>
            </a:extLst>
          </p:cNvPr>
          <p:cNvPicPr preferRelativeResize="0"/>
          <p:nvPr userDrawn="1"/>
        </p:nvPicPr>
        <p:blipFill>
          <a:blip r:embed="rId14"/>
          <a:stretch>
            <a:fillRect/>
          </a:stretch>
        </p:blipFill>
        <p:spPr>
          <a:xfrm>
            <a:off x="46038" y="5887245"/>
            <a:ext cx="2982912" cy="7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652539" y="162782"/>
            <a:ext cx="7773305" cy="1567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-US" sz="3266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GEOG0113</a:t>
            </a:r>
            <a:br>
              <a:rPr lang="en-US" sz="3266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Catch up</a:t>
            </a:r>
            <a:endParaRPr lang="en-US" sz="3266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1668656" y="3429001"/>
            <a:ext cx="5599307" cy="214294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lIns="0" tIns="25583" rIns="0" bIns="0" rtlCol="0" anchor="ctr" anchorCtr="1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H.Heorton</a:t>
            </a:r>
            <a:endParaRPr lang="en-US" sz="2903" b="1" dirty="0"/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endParaRPr lang="en-US" sz="290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UCL Geography </a:t>
            </a:r>
          </a:p>
          <a:p>
            <a:pPr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290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NERC NCEO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7422291B-6315-80E6-F63D-A36A9AECB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D3C03BB-C540-5924-2EFC-995F1C1D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770" y="3137913"/>
            <a:ext cx="2360639" cy="12204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99144A-94F3-A82A-1F0A-DDFB8C17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770" y="4347841"/>
            <a:ext cx="1559578" cy="1399078"/>
          </a:xfrm>
          <a:prstGeom prst="rect">
            <a:avLst/>
          </a:prstGeom>
        </p:spPr>
      </p:pic>
      <p:sp>
        <p:nvSpPr>
          <p:cNvPr id="92" name="Shape 92">
            <a:extLst>
              <a:ext uri="{FF2B5EF4-FFF2-40B4-BE49-F238E27FC236}">
                <a16:creationId xmlns:a16="http://schemas.microsoft.com/office/drawing/2014/main" id="{E17DF863-7F63-B928-7927-12274DAEC7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4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C980A8-F7CA-20A8-BC51-A9486FF9ABE3}"/>
              </a:ext>
            </a:extLst>
          </p:cNvPr>
          <p:cNvSpPr/>
          <p:nvPr/>
        </p:nvSpPr>
        <p:spPr>
          <a:xfrm>
            <a:off x="4982966" y="1808252"/>
            <a:ext cx="3996647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35F59-43B2-8119-B612-4BA9D962D76E}"/>
              </a:ext>
            </a:extLst>
          </p:cNvPr>
          <p:cNvSpPr/>
          <p:nvPr/>
        </p:nvSpPr>
        <p:spPr>
          <a:xfrm>
            <a:off x="240616" y="1808251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77856-57AA-E409-02F7-3CABF96BF892}"/>
              </a:ext>
            </a:extLst>
          </p:cNvPr>
          <p:cNvSpPr txBox="1"/>
          <p:nvPr/>
        </p:nvSpPr>
        <p:spPr>
          <a:xfrm>
            <a:off x="3325208" y="2529977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614B1-7F32-75ED-1FC0-1D9D5AE6E9F0}"/>
              </a:ext>
            </a:extLst>
          </p:cNvPr>
          <p:cNvSpPr txBox="1"/>
          <p:nvPr/>
        </p:nvSpPr>
        <p:spPr>
          <a:xfrm>
            <a:off x="2008357" y="5433490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F0185-2D0B-9AEE-1C22-F07DB7352273}"/>
              </a:ext>
            </a:extLst>
          </p:cNvPr>
          <p:cNvSpPr txBox="1"/>
          <p:nvPr/>
        </p:nvSpPr>
        <p:spPr>
          <a:xfrm>
            <a:off x="3276120" y="3015627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342027-7FCD-7161-1139-AD6CB4D22D0D}"/>
              </a:ext>
            </a:extLst>
          </p:cNvPr>
          <p:cNvSpPr txBox="1"/>
          <p:nvPr/>
        </p:nvSpPr>
        <p:spPr>
          <a:xfrm>
            <a:off x="8366783" y="3080454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E12EEF-D851-9AA6-C626-E87039FFBEAC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50+ Citations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74A09A-4992-08D8-135B-4D659A076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06" y="1937521"/>
            <a:ext cx="2780803" cy="1853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CF29D3-8425-B3EB-B593-F419028A1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567" y="759568"/>
            <a:ext cx="795893" cy="3801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4BBF5-7748-D929-33C2-68F2ED768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117" y="3384959"/>
            <a:ext cx="2158343" cy="24178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D756D-C046-E1D2-81FC-E0F9B67124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57" y="3870609"/>
            <a:ext cx="3333312" cy="1345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48433-CCF8-EE6E-D680-074276462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071" y="3990367"/>
            <a:ext cx="1887051" cy="17035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37897-A57C-B2F2-570B-6DB4052EC05D}"/>
              </a:ext>
            </a:extLst>
          </p:cNvPr>
          <p:cNvSpPr txBox="1"/>
          <p:nvPr/>
        </p:nvSpPr>
        <p:spPr>
          <a:xfrm>
            <a:off x="6329573" y="1906328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789E6C-A4F5-D469-6824-EA239D6D091E}"/>
              </a:ext>
            </a:extLst>
          </p:cNvPr>
          <p:cNvSpPr txBox="1"/>
          <p:nvPr/>
        </p:nvSpPr>
        <p:spPr>
          <a:xfrm>
            <a:off x="6435969" y="5159754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</p:spTree>
    <p:extLst>
      <p:ext uri="{BB962C8B-B14F-4D97-AF65-F5344CB8AC3E}">
        <p14:creationId xmlns:p14="http://schemas.microsoft.com/office/powerpoint/2010/main" val="1874068146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93">
            <a:extLst>
              <a:ext uri="{FF2B5EF4-FFF2-40B4-BE49-F238E27FC236}">
                <a16:creationId xmlns:a16="http://schemas.microsoft.com/office/drawing/2014/main" id="{DAD810FF-671D-49BE-16D8-0874F978B9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0013" y="1841311"/>
            <a:ext cx="4623370" cy="3968773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focusing on these studies, we can show the complexity within a forest canopy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canopy is not homogeneous – lots of different plants of different species responding differently to forcing and disturbance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leads into the design of a DGVM and the use of PFTs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the key PFT </a:t>
            </a:r>
            <a:r>
              <a:rPr lang="en-US" sz="97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behaviours</a:t>
            </a:r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this region be shown using the course notes? This will link these studies back to the question of NPP</a:t>
            </a:r>
          </a:p>
          <a:p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for all of this to make sense key concepts need to be explained: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Photosynthesis and response to temperature and PAR and thus NPP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Phenology as this is a broadleaf temperate forest 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Climate change so to explain the drought disturbance</a:t>
            </a:r>
          </a:p>
          <a:p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how does this small scale fit into the global picture?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simplifications are made to represent this region in a PEM?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this simplification relate to uncertainty?</a:t>
            </a:r>
          </a:p>
          <a:p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other studies attempt to link this all together?</a:t>
            </a:r>
          </a:p>
          <a:p>
            <a:pPr lvl="1"/>
            <a:r>
              <a:rPr lang="en-US" sz="97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Quaife</a:t>
            </a:r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al. (2008) data assimilation project does just this. And it only works because the key uncertainties are understood.</a:t>
            </a:r>
          </a:p>
          <a:p>
            <a:pPr lvl="1"/>
            <a:r>
              <a:rPr lang="en-US" sz="9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the knowledge of plant and biome level phenomena that inform the global picture</a:t>
            </a:r>
          </a:p>
          <a:p>
            <a:pPr marL="0" indent="0">
              <a:buNone/>
            </a:pPr>
            <a:endParaRPr lang="en-US" sz="13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Idea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Scaling up from a single study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1C50A7-8A83-A092-BE05-A12764A19844}"/>
              </a:ext>
            </a:extLst>
          </p:cNvPr>
          <p:cNvSpPr/>
          <p:nvPr/>
        </p:nvSpPr>
        <p:spPr>
          <a:xfrm>
            <a:off x="4260162" y="1808252"/>
            <a:ext cx="4719452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790F4-9F1C-DCD7-EC6A-4A4A90DFD1E1}"/>
              </a:ext>
            </a:extLst>
          </p:cNvPr>
          <p:cNvSpPr txBox="1"/>
          <p:nvPr/>
        </p:nvSpPr>
        <p:spPr>
          <a:xfrm>
            <a:off x="7915009" y="3860166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7914D-FC74-787B-4904-FDD3DE155E86}"/>
              </a:ext>
            </a:extLst>
          </p:cNvPr>
          <p:cNvSpPr txBox="1"/>
          <p:nvPr/>
        </p:nvSpPr>
        <p:spPr>
          <a:xfrm>
            <a:off x="4260162" y="3654403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56E80-FD4B-83DC-5697-C05BE6C258FC}"/>
              </a:ext>
            </a:extLst>
          </p:cNvPr>
          <p:cNvSpPr txBox="1"/>
          <p:nvPr/>
        </p:nvSpPr>
        <p:spPr>
          <a:xfrm>
            <a:off x="4203782" y="2299236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978B8-1F02-D966-B73D-5A4753451118}"/>
              </a:ext>
            </a:extLst>
          </p:cNvPr>
          <p:cNvSpPr txBox="1"/>
          <p:nvPr/>
        </p:nvSpPr>
        <p:spPr>
          <a:xfrm>
            <a:off x="8346537" y="3860166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06036-C981-14B6-986F-5C5A7C4EC3D9}"/>
              </a:ext>
            </a:extLst>
          </p:cNvPr>
          <p:cNvSpPr txBox="1"/>
          <p:nvPr/>
        </p:nvSpPr>
        <p:spPr>
          <a:xfrm>
            <a:off x="8371384" y="1908226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6E515-C1CE-4505-069A-4E8479C8C297}"/>
              </a:ext>
            </a:extLst>
          </p:cNvPr>
          <p:cNvSpPr txBox="1"/>
          <p:nvPr/>
        </p:nvSpPr>
        <p:spPr>
          <a:xfrm>
            <a:off x="8427860" y="4719213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5D6B5-4CD0-E7A7-41FE-B81C560E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76" y="4903879"/>
            <a:ext cx="3618784" cy="9487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414FFB-CD65-12E7-2558-E03AB967B365}"/>
              </a:ext>
            </a:extLst>
          </p:cNvPr>
          <p:cNvSpPr/>
          <p:nvPr/>
        </p:nvSpPr>
        <p:spPr>
          <a:xfrm>
            <a:off x="240617" y="1808251"/>
            <a:ext cx="3849744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D1219-7091-997F-48ED-118EA43E4E3E}"/>
              </a:ext>
            </a:extLst>
          </p:cNvPr>
          <p:cNvSpPr txBox="1"/>
          <p:nvPr/>
        </p:nvSpPr>
        <p:spPr>
          <a:xfrm>
            <a:off x="3401152" y="2699726"/>
            <a:ext cx="376910" cy="322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83156E-D1FD-1C8A-79FB-57939BBE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64" y="1924301"/>
            <a:ext cx="3564827" cy="1110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8F0B5D-AB26-242D-00B2-596E02998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891" y="2772899"/>
            <a:ext cx="2467992" cy="1679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86E75-56B2-93B8-BF73-762D961A1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6" y="3693035"/>
            <a:ext cx="1788022" cy="11304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7C5888-0C31-BD56-B5B8-A9D3F5893317}"/>
              </a:ext>
            </a:extLst>
          </p:cNvPr>
          <p:cNvSpPr txBox="1"/>
          <p:nvPr/>
        </p:nvSpPr>
        <p:spPr>
          <a:xfrm>
            <a:off x="4280013" y="5236113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</p:spTree>
    <p:extLst>
      <p:ext uri="{BB962C8B-B14F-4D97-AF65-F5344CB8AC3E}">
        <p14:creationId xmlns:p14="http://schemas.microsoft.com/office/powerpoint/2010/main" val="22638869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501985" y="237004"/>
            <a:ext cx="8406244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aspects of the course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GB" sz="2800" b="1" dirty="0"/>
              <a:t>How well do we know global Net Primary Production?</a:t>
            </a:r>
            <a:r>
              <a:rPr lang="en-US" sz="2800" b="1" dirty="0"/>
              <a:t>”</a:t>
            </a:r>
            <a:endParaRPr lang="en-US"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953F0-8BAE-5C56-8584-59D274AD9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Carbon Cycle </a:t>
            </a:r>
          </a:p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Modelling</a:t>
            </a:r>
          </a:p>
          <a:p>
            <a:r>
              <a:rPr lang="en-US" sz="3600" dirty="0">
                <a:solidFill>
                  <a:srgbClr val="0070C0"/>
                </a:solidFill>
              </a:rPr>
              <a:t>Measurement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Phenology</a:t>
            </a:r>
          </a:p>
          <a:p>
            <a:r>
              <a:rPr lang="en-US" sz="3600" dirty="0"/>
              <a:t>Uncertainties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251C4-6F3A-887A-DE64-CAB1A9386739}"/>
              </a:ext>
            </a:extLst>
          </p:cNvPr>
          <p:cNvSpPr txBox="1"/>
          <p:nvPr/>
        </p:nvSpPr>
        <p:spPr>
          <a:xfrm>
            <a:off x="3590818" y="1926052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EF05C-0054-AD8E-B3F7-BC1B7D7A47A8}"/>
              </a:ext>
            </a:extLst>
          </p:cNvPr>
          <p:cNvSpPr txBox="1"/>
          <p:nvPr/>
        </p:nvSpPr>
        <p:spPr>
          <a:xfrm>
            <a:off x="4093786" y="2570970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09137-CAE6-FCB6-F582-02330F23C350}"/>
              </a:ext>
            </a:extLst>
          </p:cNvPr>
          <p:cNvSpPr txBox="1"/>
          <p:nvPr/>
        </p:nvSpPr>
        <p:spPr>
          <a:xfrm>
            <a:off x="3841954" y="3206412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C409E-0BCA-65E0-297C-AD7D6B4BE6B5}"/>
              </a:ext>
            </a:extLst>
          </p:cNvPr>
          <p:cNvSpPr txBox="1"/>
          <p:nvPr/>
        </p:nvSpPr>
        <p:spPr>
          <a:xfrm>
            <a:off x="3944912" y="3799594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344FD-6088-AD76-6C36-D17F2AE9B703}"/>
              </a:ext>
            </a:extLst>
          </p:cNvPr>
          <p:cNvSpPr txBox="1"/>
          <p:nvPr/>
        </p:nvSpPr>
        <p:spPr>
          <a:xfrm>
            <a:off x="4034212" y="4466027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468D7-E649-35A6-4592-454534E94DCC}"/>
              </a:ext>
            </a:extLst>
          </p:cNvPr>
          <p:cNvSpPr txBox="1"/>
          <p:nvPr/>
        </p:nvSpPr>
        <p:spPr>
          <a:xfrm>
            <a:off x="4018807" y="5101469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31994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1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Perspective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essay starts with a theoretical overview of how the Terrestrial Carbon Cycle works.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covers key processes and defines key values (GPP, NPP,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expands into the sizes of global carbon stocks and fluxes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Maps are used, well cited and described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regional variations are described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key drivers of carbon fluxes are described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class figures are used here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 back to the previous section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techniques are contrasted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PEMs vs DGVMs, why do they exist and what are the limitations of each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role of fire on global carbon budgets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challenges in getting PFTs to adapt to observed changes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Recent advances in using NDVI to improve phenological models</a:t>
            </a:r>
          </a:p>
        </p:txBody>
      </p:sp>
    </p:spTree>
    <p:extLst>
      <p:ext uri="{BB962C8B-B14F-4D97-AF65-F5344CB8AC3E}">
        <p14:creationId xmlns:p14="http://schemas.microsoft.com/office/powerpoint/2010/main" val="2583610697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E05B316-E34E-88E8-B466-A8D2374F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1808252"/>
            <a:ext cx="2849682" cy="163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28A6F3-DDB6-A18A-25C1-EFC37476C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35" y="2932250"/>
            <a:ext cx="2872481" cy="1393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453AA-A5F5-A0A6-889C-B2A13BA4E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325" y="3698248"/>
            <a:ext cx="3991308" cy="16897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7C96D4-8BEA-EDCB-C069-800034D6C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677" y="1893755"/>
            <a:ext cx="3343053" cy="1139019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1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Perspective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A4A8-F989-0D3B-D907-6ADB3936A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600" y="2578813"/>
            <a:ext cx="2585520" cy="137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EB760-623F-4371-1501-30B8E39B2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267" y="4533425"/>
            <a:ext cx="2191354" cy="1283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8E0FE-E7EE-3D98-B282-EF7A456A4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964" y="3870610"/>
            <a:ext cx="3368935" cy="1805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997C97-364A-6E72-CC11-6BFBA1547F8E}"/>
              </a:ext>
            </a:extLst>
          </p:cNvPr>
          <p:cNvSpPr/>
          <p:nvPr/>
        </p:nvSpPr>
        <p:spPr>
          <a:xfrm>
            <a:off x="4572000" y="1808252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A65A8-D012-86E7-9A03-8CA345022EA4}"/>
              </a:ext>
            </a:extLst>
          </p:cNvPr>
          <p:cNvSpPr txBox="1"/>
          <p:nvPr/>
        </p:nvSpPr>
        <p:spPr>
          <a:xfrm>
            <a:off x="4740158" y="3092780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573A-734E-1B6E-0358-AE6667AA8F9B}"/>
              </a:ext>
            </a:extLst>
          </p:cNvPr>
          <p:cNvSpPr txBox="1"/>
          <p:nvPr/>
        </p:nvSpPr>
        <p:spPr>
          <a:xfrm>
            <a:off x="5461793" y="3153305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7CEB6-A669-E6BC-4173-A39ACE6DD3F7}"/>
              </a:ext>
            </a:extLst>
          </p:cNvPr>
          <p:cNvSpPr txBox="1"/>
          <p:nvPr/>
        </p:nvSpPr>
        <p:spPr>
          <a:xfrm>
            <a:off x="5678473" y="5439237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4F7A4-446A-A354-141A-772AD8E01CCD}"/>
              </a:ext>
            </a:extLst>
          </p:cNvPr>
          <p:cNvSpPr/>
          <p:nvPr/>
        </p:nvSpPr>
        <p:spPr>
          <a:xfrm>
            <a:off x="135268" y="1737693"/>
            <a:ext cx="3727815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CF7DB-68A8-E8A8-67F7-65C19E18E971}"/>
              </a:ext>
            </a:extLst>
          </p:cNvPr>
          <p:cNvSpPr txBox="1"/>
          <p:nvPr/>
        </p:nvSpPr>
        <p:spPr>
          <a:xfrm>
            <a:off x="217964" y="2083810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7589C-1167-AAA3-6CF0-4EDF342E90B8}"/>
              </a:ext>
            </a:extLst>
          </p:cNvPr>
          <p:cNvSpPr txBox="1"/>
          <p:nvPr/>
        </p:nvSpPr>
        <p:spPr>
          <a:xfrm>
            <a:off x="237014" y="2618058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17137-BD7B-D2CD-D76C-7DF7E07A0B89}"/>
              </a:ext>
            </a:extLst>
          </p:cNvPr>
          <p:cNvSpPr txBox="1"/>
          <p:nvPr/>
        </p:nvSpPr>
        <p:spPr>
          <a:xfrm>
            <a:off x="237014" y="3123308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4C4411-CE80-ECEB-C37A-95CC8B685F38}"/>
              </a:ext>
            </a:extLst>
          </p:cNvPr>
          <p:cNvSpPr txBox="1"/>
          <p:nvPr/>
        </p:nvSpPr>
        <p:spPr>
          <a:xfrm>
            <a:off x="237014" y="3654091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6E5FB-8477-33F2-032F-C0925BCC806F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40+ Citations</a:t>
            </a:r>
          </a:p>
        </p:txBody>
      </p:sp>
    </p:spTree>
    <p:extLst>
      <p:ext uri="{BB962C8B-B14F-4D97-AF65-F5344CB8AC3E}">
        <p14:creationId xmlns:p14="http://schemas.microsoft.com/office/powerpoint/2010/main" val="2051829851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2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energy balance defined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Links to the role of green house gases and anthropogenic changes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class notes used to show the role of orbits and seasons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global role of Terrestrial Vegetation defined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NPP and GPP defined using PEM examples</a:t>
            </a:r>
          </a:p>
          <a:p>
            <a:pPr lvl="1"/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Complexities and biomes defined using DGVM as an example</a:t>
            </a:r>
            <a:endParaRPr lang="en-US" sz="21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case studies then used to cover key aspects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region where climate change has caused drier conditions and more wildfires - used to explain fire remote sensing techniques and feedbacks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region of direct deforestation and the resultant effects on the TC cycle - also used to show the difficulty in observing forest carbon stocks using NDVI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case study of crop land management and CH4 emission – how these are monitored and the global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705569570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A654B0A-AE15-CFEE-E20C-4D793BBE5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90" y="1917561"/>
            <a:ext cx="3282684" cy="2042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B878BC-9EB0-2CC5-F71E-FC8C15C1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55" y="1929314"/>
            <a:ext cx="4116615" cy="1210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6F6FE7-EDB4-21E7-2D0A-89A9A0A79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18" y="2992194"/>
            <a:ext cx="3054543" cy="1313782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2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76865-3218-2AAF-BE26-7C5DA4109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279" y="2992193"/>
            <a:ext cx="2890334" cy="2919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63350-242A-C82B-9161-B63999037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55" y="3960190"/>
            <a:ext cx="3445888" cy="1840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1C50A7-8A83-A092-BE05-A12764A19844}"/>
              </a:ext>
            </a:extLst>
          </p:cNvPr>
          <p:cNvSpPr/>
          <p:nvPr/>
        </p:nvSpPr>
        <p:spPr>
          <a:xfrm>
            <a:off x="4982966" y="1808252"/>
            <a:ext cx="3996647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414FFB-CD65-12E7-2558-E03AB967B365}"/>
              </a:ext>
            </a:extLst>
          </p:cNvPr>
          <p:cNvSpPr/>
          <p:nvPr/>
        </p:nvSpPr>
        <p:spPr>
          <a:xfrm>
            <a:off x="240616" y="1808251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790F4-9F1C-DCD7-EC6A-4A4A90DFD1E1}"/>
              </a:ext>
            </a:extLst>
          </p:cNvPr>
          <p:cNvSpPr txBox="1"/>
          <p:nvPr/>
        </p:nvSpPr>
        <p:spPr>
          <a:xfrm>
            <a:off x="5163722" y="3990997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7914D-FC74-787B-4904-FDD3DE155E86}"/>
              </a:ext>
            </a:extLst>
          </p:cNvPr>
          <p:cNvSpPr txBox="1"/>
          <p:nvPr/>
        </p:nvSpPr>
        <p:spPr>
          <a:xfrm>
            <a:off x="5184504" y="4437371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56E80-FD4B-83DC-5697-C05BE6C258FC}"/>
              </a:ext>
            </a:extLst>
          </p:cNvPr>
          <p:cNvSpPr txBox="1"/>
          <p:nvPr/>
        </p:nvSpPr>
        <p:spPr>
          <a:xfrm>
            <a:off x="5198322" y="4880548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978B8-1F02-D966-B73D-5A4753451118}"/>
              </a:ext>
            </a:extLst>
          </p:cNvPr>
          <p:cNvSpPr txBox="1"/>
          <p:nvPr/>
        </p:nvSpPr>
        <p:spPr>
          <a:xfrm>
            <a:off x="5198322" y="5382179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D1219-7091-997F-48ED-118EA43E4E3E}"/>
              </a:ext>
            </a:extLst>
          </p:cNvPr>
          <p:cNvSpPr txBox="1"/>
          <p:nvPr/>
        </p:nvSpPr>
        <p:spPr>
          <a:xfrm>
            <a:off x="3750934" y="4360329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06036-C981-14B6-986F-5C5A7C4EC3D9}"/>
              </a:ext>
            </a:extLst>
          </p:cNvPr>
          <p:cNvSpPr txBox="1"/>
          <p:nvPr/>
        </p:nvSpPr>
        <p:spPr>
          <a:xfrm>
            <a:off x="3750934" y="4834810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6E515-C1CE-4505-069A-4E8479C8C297}"/>
              </a:ext>
            </a:extLst>
          </p:cNvPr>
          <p:cNvSpPr txBox="1"/>
          <p:nvPr/>
        </p:nvSpPr>
        <p:spPr>
          <a:xfrm>
            <a:off x="3764471" y="5309291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916F1-4A2F-EDBD-F7AA-C287B14E9F10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40+ Citations</a:t>
            </a:r>
          </a:p>
        </p:txBody>
      </p:sp>
    </p:spTree>
    <p:extLst>
      <p:ext uri="{BB962C8B-B14F-4D97-AF65-F5344CB8AC3E}">
        <p14:creationId xmlns:p14="http://schemas.microsoft.com/office/powerpoint/2010/main" val="646168692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3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observational scales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essay focus is on comparing research methods, from in-situ observations to global models.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table listing methods with some cited examples is included</a:t>
            </a:r>
          </a:p>
          <a:p>
            <a:pPr marL="457200" indent="-457200">
              <a:buFont typeface="+mj-lt"/>
              <a:buAutoNum type="arabicPeriod"/>
            </a:pPr>
            <a:endParaRPr lang="en-US" sz="17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sz="17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NPP data sets are presented, and in order to explain what these data represent key definitions are included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validation of these data sets is presented, including key information on uncertainty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Drivers of NPP are presented as a variability in global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Definitions of what drives photosynthesis are included here with drought given as an example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Again observational in-situ comparison are presented alongside with method and length scale uncertainties included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Length scale comparisons are used throughout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good quality review articles are used to show this, along with some specific details of studies included within these reviews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9E67E7-2D3D-39AE-3810-6B8FA30F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0" y="2605254"/>
            <a:ext cx="7772400" cy="4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941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3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1C50A7-8A83-A092-BE05-A12764A19844}"/>
              </a:ext>
            </a:extLst>
          </p:cNvPr>
          <p:cNvSpPr/>
          <p:nvPr/>
        </p:nvSpPr>
        <p:spPr>
          <a:xfrm>
            <a:off x="4982966" y="1808252"/>
            <a:ext cx="3996647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414FFB-CD65-12E7-2558-E03AB967B365}"/>
              </a:ext>
            </a:extLst>
          </p:cNvPr>
          <p:cNvSpPr/>
          <p:nvPr/>
        </p:nvSpPr>
        <p:spPr>
          <a:xfrm>
            <a:off x="240616" y="1808251"/>
            <a:ext cx="4407613" cy="41247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790F4-9F1C-DCD7-EC6A-4A4A90DFD1E1}"/>
              </a:ext>
            </a:extLst>
          </p:cNvPr>
          <p:cNvSpPr txBox="1"/>
          <p:nvPr/>
        </p:nvSpPr>
        <p:spPr>
          <a:xfrm>
            <a:off x="5163722" y="3990997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7914D-FC74-787B-4904-FDD3DE155E86}"/>
              </a:ext>
            </a:extLst>
          </p:cNvPr>
          <p:cNvSpPr txBox="1"/>
          <p:nvPr/>
        </p:nvSpPr>
        <p:spPr>
          <a:xfrm>
            <a:off x="671347" y="5447225"/>
            <a:ext cx="61132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Psyn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56E80-FD4B-83DC-5697-C05BE6C258FC}"/>
              </a:ext>
            </a:extLst>
          </p:cNvPr>
          <p:cNvSpPr txBox="1"/>
          <p:nvPr/>
        </p:nvSpPr>
        <p:spPr>
          <a:xfrm>
            <a:off x="2008357" y="5433490"/>
            <a:ext cx="625492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978B8-1F02-D966-B73D-5A4753451118}"/>
              </a:ext>
            </a:extLst>
          </p:cNvPr>
          <p:cNvSpPr txBox="1"/>
          <p:nvPr/>
        </p:nvSpPr>
        <p:spPr>
          <a:xfrm>
            <a:off x="6434344" y="5410905"/>
            <a:ext cx="546945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Phn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D1219-7091-997F-48ED-118EA43E4E3E}"/>
              </a:ext>
            </a:extLst>
          </p:cNvPr>
          <p:cNvSpPr txBox="1"/>
          <p:nvPr/>
        </p:nvSpPr>
        <p:spPr>
          <a:xfrm>
            <a:off x="3859146" y="2828909"/>
            <a:ext cx="43152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06036-C981-14B6-986F-5C5A7C4EC3D9}"/>
              </a:ext>
            </a:extLst>
          </p:cNvPr>
          <p:cNvSpPr txBox="1"/>
          <p:nvPr/>
        </p:nvSpPr>
        <p:spPr>
          <a:xfrm>
            <a:off x="1413746" y="5447225"/>
            <a:ext cx="49725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6E515-C1CE-4505-069A-4E8479C8C297}"/>
              </a:ext>
            </a:extLst>
          </p:cNvPr>
          <p:cNvSpPr txBox="1"/>
          <p:nvPr/>
        </p:nvSpPr>
        <p:spPr>
          <a:xfrm>
            <a:off x="6416214" y="4903879"/>
            <a:ext cx="55175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916F1-4A2F-EDBD-F7AA-C287B14E9F10}"/>
              </a:ext>
            </a:extLst>
          </p:cNvPr>
          <p:cNvSpPr txBox="1"/>
          <p:nvPr/>
        </p:nvSpPr>
        <p:spPr>
          <a:xfrm>
            <a:off x="4080933" y="6104467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50+ Citations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B834A3-9680-0438-28FA-AD3E293B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0" y="1917561"/>
            <a:ext cx="4147903" cy="754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DB03C2-A7CA-A17A-5389-70770A98F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06" y="2666879"/>
            <a:ext cx="2843240" cy="2372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64EDFD-F21E-8DC6-B89F-0D2E19651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064" y="1955915"/>
            <a:ext cx="3854450" cy="965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28231D-EFC6-E50B-560C-57E6E850E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926" y="2850520"/>
            <a:ext cx="1805458" cy="25603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C9B185-1CB3-D569-D5C0-448F609A4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220" y="4311297"/>
            <a:ext cx="3198283" cy="8367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ABAB94-26E6-3705-38AB-8A9BE3265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523" y="4279477"/>
            <a:ext cx="1559080" cy="16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922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0F78025C-7ED5-942C-AA2A-A87E5D1D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>
            <a:extLst>
              <a:ext uri="{FF2B5EF4-FFF2-40B4-BE49-F238E27FC236}">
                <a16:creationId xmlns:a16="http://schemas.microsoft.com/office/drawing/2014/main" id="{7F2D39BD-63B1-EA59-42F4-E202702A20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490" y="273630"/>
            <a:ext cx="8226143" cy="1143479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3000"/>
              </a:lnSpc>
              <a:spcBef>
                <a:spcPts val="0"/>
              </a:spcBef>
              <a:buSzPct val="25000"/>
            </a:pPr>
            <a: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Coursework Example 4</a:t>
            </a:r>
            <a:br>
              <a:rPr lang="en-US" sz="3992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Uncertainties from Stomatal Conductance</a:t>
            </a:r>
            <a:endParaRPr lang="en-US" sz="399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>
            <a:extLst>
              <a:ext uri="{FF2B5EF4-FFF2-40B4-BE49-F238E27FC236}">
                <a16:creationId xmlns:a16="http://schemas.microsoft.com/office/drawing/2014/main" id="{A0061BEB-8023-BD80-0203-8192CBF0DF3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490" y="1604329"/>
            <a:ext cx="8226143" cy="4524954"/>
          </a:xfrm>
          <a:prstGeom prst="rect">
            <a:avLst/>
          </a:prstGeom>
          <a:noFill/>
          <a:ln>
            <a:noFill/>
          </a:ln>
        </p:spPr>
        <p:txBody>
          <a:bodyPr vert="horz" lIns="0" tIns="25583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essay focus is on how stomatal conductance is represented within DGVMs – and the variations in how this works.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then extrapolated to show the general sources of uncertainty in Global NPP estimates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for this complex topic to work there needs to be a solid covering of base theory: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 level photosynthesis needs to be described in order to explain why water stress stops photosynthesis (stomatal conductance).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Various modelling methods are described and explained – what do they represent? What are the assumptions?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aspects of NPP are then covered by directly addressing the uncertainties: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difficulty in observations (lab and field studies – see the synthesis lecture)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spread in results from the different DGVM </a:t>
            </a:r>
            <a:r>
              <a:rPr lang="en-US" sz="137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parameterisations</a:t>
            </a:r>
            <a:endParaRPr lang="en-US" sz="13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37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Changes expected due to increasing Atmospheric CO2 levels</a:t>
            </a:r>
          </a:p>
          <a:p>
            <a:pPr marL="0" indent="0">
              <a:buNone/>
            </a:pPr>
            <a:endParaRPr lang="en-US" sz="177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511963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13071</TotalTime>
  <Words>861</Words>
  <Application>Microsoft Macintosh PowerPoint</Application>
  <PresentationFormat>On-screen Show (4:3)</PresentationFormat>
  <Paragraphs>125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GEOG0113 Catch up</vt:lpstr>
      <vt:lpstr>Key aspects of the course “How well do we know global Net Primary Production?”</vt:lpstr>
      <vt:lpstr>Coursework Example 1 Global Perspective</vt:lpstr>
      <vt:lpstr>Coursework Example 1 Global Perspective</vt:lpstr>
      <vt:lpstr>Coursework Example 2 Case Studies</vt:lpstr>
      <vt:lpstr>Coursework Example 2 Case Studies</vt:lpstr>
      <vt:lpstr>Coursework Example 3 Comparing observational scales</vt:lpstr>
      <vt:lpstr>Coursework Example 3 Case Studies</vt:lpstr>
      <vt:lpstr>Coursework Example 4 Uncertainties from Stomatal Conductance</vt:lpstr>
      <vt:lpstr>Coursework Example 4 Case Studies</vt:lpstr>
      <vt:lpstr>Coursework Idea Scaling up from a single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GEOG0113 Measurement Guidance</dc:title>
  <dc:creator>Heorton, Harry</dc:creator>
  <cp:lastModifiedBy>Heorton, Harry</cp:lastModifiedBy>
  <cp:revision>20</cp:revision>
  <dcterms:created xsi:type="dcterms:W3CDTF">2023-02-28T11:07:30Z</dcterms:created>
  <dcterms:modified xsi:type="dcterms:W3CDTF">2025-03-26T12:38:31Z</dcterms:modified>
</cp:coreProperties>
</file>